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95.jpeg" ContentType="image/jpeg"/>
  <Override PartName="/ppt/media/image61.png" ContentType="image/png"/>
  <Override PartName="/ppt/media/image60.png" ContentType="image/png"/>
  <Override PartName="/ppt/media/image55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79.png" ContentType="image/png"/>
  <Override PartName="/ppt/media/image20.png" ContentType="image/png"/>
  <Override PartName="/ppt/media/image94.png" ContentType="image/png"/>
  <Override PartName="/ppt/media/image19.png" ContentType="image/png"/>
  <Override PartName="/ppt/media/image18.png" ContentType="image/png"/>
  <Override PartName="/ppt/media/image92.png" ContentType="image/png"/>
  <Override PartName="/ppt/media/image17.png" ContentType="image/png"/>
  <Override PartName="/ppt/media/image91.png" ContentType="image/png"/>
  <Override PartName="/ppt/media/image16.png" ContentType="image/png"/>
  <Override PartName="/ppt/media/image90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69.png" ContentType="image/png"/>
  <Override PartName="/ppt/media/image10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8.jpeg" ContentType="image/jpeg"/>
  <Override PartName="/ppt/media/image8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jpeg" ContentType="image/jpeg"/>
  <Override PartName="/ppt/media/image44.png" ContentType="image/png"/>
  <Override PartName="/ppt/media/image48.png" ContentType="image/png"/>
  <Override PartName="/ppt/media/image5.jpeg" ContentType="image/jpeg"/>
  <Override PartName="/ppt/media/image37.jpeg" ContentType="image/jpeg"/>
  <Override PartName="/ppt/media/image40.png" ContentType="image/png"/>
  <Override PartName="/ppt/media/image93.jpeg" ContentType="image/jpe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164160"/>
            <a:ext cx="9071280" cy="153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Comparative ecology of sexual and asexual parasitoid wasps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12104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Cyril Matthey-Doret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by Casper Van Der Kooi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Directed by Tanja Schwander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0" t="21149" r="0" b="34494"/>
          <a:stretch/>
        </p:blipFill>
        <p:spPr>
          <a:xfrm>
            <a:off x="360" y="4263840"/>
            <a:ext cx="10095840" cy="335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rcRect l="0" t="0" r="0" b="5969"/>
          <a:stretch/>
        </p:blipFill>
        <p:spPr>
          <a:xfrm>
            <a:off x="374760" y="2101680"/>
            <a:ext cx="9330120" cy="234180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rcRect l="0" t="0" r="0" b="6037"/>
          <a:stretch/>
        </p:blipFill>
        <p:spPr>
          <a:xfrm>
            <a:off x="374760" y="5211360"/>
            <a:ext cx="9330120" cy="234036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504000" y="1589400"/>
            <a:ext cx="892548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values per pair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504000" y="4577760"/>
            <a:ext cx="892548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values per 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4000" y="1769040"/>
            <a:ext cx="907128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Poorly studied species have unknown reproductive mode and were 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will have fewer known hosts and countries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are consistent when excluding poorly studied species (more than 10 publications)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rcRect l="0" t="0" r="0" b="6417"/>
          <a:stretch/>
        </p:blipFill>
        <p:spPr>
          <a:xfrm>
            <a:off x="504000" y="4592160"/>
            <a:ext cx="9162000" cy="247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60000" y="2453040"/>
            <a:ext cx="4931280" cy="414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the broad niche evolve after transition to asexuality?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are sexuals with broad ecologies and distributions more likely to give rise to asexuals?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50472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Arrow of causality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Picture 12" descr=""/>
          <p:cNvPicPr/>
          <p:nvPr/>
        </p:nvPicPr>
        <p:blipFill>
          <a:blip r:embed="rId1"/>
          <a:stretch/>
        </p:blipFill>
        <p:spPr>
          <a:xfrm>
            <a:off x="8300880" y="2616120"/>
            <a:ext cx="760320" cy="761400"/>
          </a:xfrm>
          <a:prstGeom prst="rect">
            <a:avLst/>
          </a:prstGeom>
          <a:ln>
            <a:noFill/>
          </a:ln>
        </p:spPr>
      </p:pic>
      <p:pic>
        <p:nvPicPr>
          <p:cNvPr id="214" name="Picture 13" descr=""/>
          <p:cNvPicPr/>
          <p:nvPr/>
        </p:nvPicPr>
        <p:blipFill>
          <a:blip r:embed="rId2"/>
          <a:stretch/>
        </p:blipFill>
        <p:spPr>
          <a:xfrm>
            <a:off x="8666640" y="2032200"/>
            <a:ext cx="748800" cy="748800"/>
          </a:xfrm>
          <a:prstGeom prst="rect">
            <a:avLst/>
          </a:prstGeom>
          <a:ln>
            <a:noFill/>
          </a:ln>
        </p:spPr>
      </p:pic>
      <p:pic>
        <p:nvPicPr>
          <p:cNvPr id="215" name="Picture 14" descr=""/>
          <p:cNvPicPr/>
          <p:nvPr/>
        </p:nvPicPr>
        <p:blipFill>
          <a:blip r:embed="rId3"/>
          <a:stretch/>
        </p:blipFill>
        <p:spPr>
          <a:xfrm>
            <a:off x="8940240" y="2563920"/>
            <a:ext cx="906120" cy="906120"/>
          </a:xfrm>
          <a:prstGeom prst="rect">
            <a:avLst/>
          </a:prstGeom>
          <a:ln>
            <a:noFill/>
          </a:ln>
        </p:spPr>
      </p:pic>
      <p:pic>
        <p:nvPicPr>
          <p:cNvPr id="216" name="Picture 15" descr=""/>
          <p:cNvPicPr/>
          <p:nvPr/>
        </p:nvPicPr>
        <p:blipFill>
          <a:blip r:embed="rId4"/>
          <a:stretch/>
        </p:blipFill>
        <p:spPr>
          <a:xfrm>
            <a:off x="5226120" y="2040480"/>
            <a:ext cx="761760" cy="76176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5904000" y="2309760"/>
            <a:ext cx="788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7920000" y="2309760"/>
            <a:ext cx="9057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20" descr=""/>
          <p:cNvPicPr/>
          <p:nvPr/>
        </p:nvPicPr>
        <p:blipFill>
          <a:blip r:embed="rId5"/>
          <a:stretch/>
        </p:blipFill>
        <p:spPr>
          <a:xfrm>
            <a:off x="5703840" y="6584040"/>
            <a:ext cx="593280" cy="593640"/>
          </a:xfrm>
          <a:prstGeom prst="rect">
            <a:avLst/>
          </a:prstGeom>
          <a:ln>
            <a:noFill/>
          </a:ln>
        </p:spPr>
      </p:pic>
      <p:pic>
        <p:nvPicPr>
          <p:cNvPr id="220" name="Picture 21" descr=""/>
          <p:cNvPicPr/>
          <p:nvPr/>
        </p:nvPicPr>
        <p:blipFill>
          <a:blip r:embed="rId6"/>
          <a:stretch/>
        </p:blipFill>
        <p:spPr>
          <a:xfrm>
            <a:off x="5349960" y="4451040"/>
            <a:ext cx="631440" cy="629640"/>
          </a:xfrm>
          <a:prstGeom prst="rect">
            <a:avLst/>
          </a:prstGeom>
          <a:ln>
            <a:noFill/>
          </a:ln>
        </p:spPr>
      </p:pic>
      <p:pic>
        <p:nvPicPr>
          <p:cNvPr id="221" name="Picture 23" descr=""/>
          <p:cNvPicPr/>
          <p:nvPr/>
        </p:nvPicPr>
        <p:blipFill>
          <a:blip r:embed="rId7"/>
          <a:stretch/>
        </p:blipFill>
        <p:spPr>
          <a:xfrm>
            <a:off x="6242040" y="6736680"/>
            <a:ext cx="644040" cy="644040"/>
          </a:xfrm>
          <a:prstGeom prst="rect">
            <a:avLst/>
          </a:prstGeom>
          <a:ln>
            <a:noFill/>
          </a:ln>
        </p:spPr>
      </p:pic>
      <p:pic>
        <p:nvPicPr>
          <p:cNvPr id="222" name="Picture 24" descr=""/>
          <p:cNvPicPr/>
          <p:nvPr/>
        </p:nvPicPr>
        <p:blipFill>
          <a:blip r:embed="rId8"/>
          <a:stretch/>
        </p:blipFill>
        <p:spPr>
          <a:xfrm>
            <a:off x="5796000" y="58762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223" name="CustomShape 5"/>
          <p:cNvSpPr/>
          <p:nvPr/>
        </p:nvSpPr>
        <p:spPr>
          <a:xfrm>
            <a:off x="5112000" y="6400080"/>
            <a:ext cx="8884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8197920" y="6312600"/>
            <a:ext cx="993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7"/>
          <p:cNvSpPr/>
          <p:nvPr/>
        </p:nvSpPr>
        <p:spPr>
          <a:xfrm>
            <a:off x="8079120" y="4572720"/>
            <a:ext cx="957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8"/>
          <p:cNvSpPr/>
          <p:nvPr/>
        </p:nvSpPr>
        <p:spPr>
          <a:xfrm>
            <a:off x="5760000" y="4572720"/>
            <a:ext cx="905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Line 9"/>
          <p:cNvSpPr/>
          <p:nvPr/>
        </p:nvSpPr>
        <p:spPr>
          <a:xfrm>
            <a:off x="6624000" y="252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10"/>
          <p:cNvSpPr/>
          <p:nvPr/>
        </p:nvSpPr>
        <p:spPr>
          <a:xfrm>
            <a:off x="6615000" y="47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Line 11"/>
          <p:cNvSpPr/>
          <p:nvPr/>
        </p:nvSpPr>
        <p:spPr>
          <a:xfrm>
            <a:off x="6615000" y="648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Line 12"/>
          <p:cNvSpPr/>
          <p:nvPr/>
        </p:nvSpPr>
        <p:spPr>
          <a:xfrm>
            <a:off x="6615000" y="65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13"/>
          <p:cNvSpPr/>
          <p:nvPr/>
        </p:nvSpPr>
        <p:spPr>
          <a:xfrm>
            <a:off x="6615000" y="6703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14"/>
          <p:cNvSpPr/>
          <p:nvPr/>
        </p:nvSpPr>
        <p:spPr>
          <a:xfrm>
            <a:off x="6615000" y="6379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5"/>
          <p:cNvSpPr/>
          <p:nvPr/>
        </p:nvSpPr>
        <p:spPr>
          <a:xfrm>
            <a:off x="5185800" y="4258800"/>
            <a:ext cx="4381200" cy="3185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6"/>
          <p:cNvSpPr/>
          <p:nvPr/>
        </p:nvSpPr>
        <p:spPr>
          <a:xfrm>
            <a:off x="5185800" y="1661760"/>
            <a:ext cx="4730400" cy="21823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Picture 11" descr=""/>
          <p:cNvPicPr/>
          <p:nvPr/>
        </p:nvPicPr>
        <p:blipFill>
          <a:blip r:embed="rId9"/>
          <a:stretch/>
        </p:blipFill>
        <p:spPr>
          <a:xfrm>
            <a:off x="7832880" y="3125880"/>
            <a:ext cx="593640" cy="59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Arrow of causality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87440" y="1409040"/>
            <a:ext cx="910872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Combining </a:t>
            </a:r>
            <a:r>
              <a:rPr b="0" lang="en-GB" sz="2800" spc="-1" strike="noStrike">
                <a:solidFill>
                  <a:srgbClr val="99cc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0" lang="en-GB" sz="2800" spc="-1" strike="noStrike">
                <a:solidFill>
                  <a:srgbClr val="ffcc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datasets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1070640" y="1959480"/>
            <a:ext cx="3636360" cy="39088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4"/>
          <p:cNvSpPr/>
          <p:nvPr/>
        </p:nvSpPr>
        <p:spPr>
          <a:xfrm>
            <a:off x="4708800" y="1959480"/>
            <a:ext cx="4398840" cy="39031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5"/>
          <p:cNvSpPr/>
          <p:nvPr/>
        </p:nvSpPr>
        <p:spPr>
          <a:xfrm>
            <a:off x="195408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6"/>
          <p:cNvSpPr/>
          <p:nvPr/>
        </p:nvSpPr>
        <p:spPr>
          <a:xfrm>
            <a:off x="25178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7"/>
          <p:cNvSpPr/>
          <p:nvPr/>
        </p:nvSpPr>
        <p:spPr>
          <a:xfrm>
            <a:off x="194508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8"/>
          <p:cNvSpPr/>
          <p:nvPr/>
        </p:nvSpPr>
        <p:spPr>
          <a:xfrm>
            <a:off x="2235600" y="2636640"/>
            <a:ext cx="360" cy="13644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9"/>
          <p:cNvSpPr/>
          <p:nvPr/>
        </p:nvSpPr>
        <p:spPr>
          <a:xfrm>
            <a:off x="3481560" y="26366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0"/>
          <p:cNvSpPr/>
          <p:nvPr/>
        </p:nvSpPr>
        <p:spPr>
          <a:xfrm flipV="1">
            <a:off x="2224080" y="2636640"/>
            <a:ext cx="126792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11"/>
          <p:cNvSpPr/>
          <p:nvPr/>
        </p:nvSpPr>
        <p:spPr>
          <a:xfrm>
            <a:off x="3047040" y="3318840"/>
            <a:ext cx="360" cy="136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2"/>
          <p:cNvSpPr/>
          <p:nvPr/>
        </p:nvSpPr>
        <p:spPr>
          <a:xfrm>
            <a:off x="3938400" y="33188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Line 13"/>
          <p:cNvSpPr/>
          <p:nvPr/>
        </p:nvSpPr>
        <p:spPr>
          <a:xfrm>
            <a:off x="3031920" y="3318840"/>
            <a:ext cx="9219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Line 14"/>
          <p:cNvSpPr/>
          <p:nvPr/>
        </p:nvSpPr>
        <p:spPr>
          <a:xfrm>
            <a:off x="36464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Line 15"/>
          <p:cNvSpPr/>
          <p:nvPr/>
        </p:nvSpPr>
        <p:spPr>
          <a:xfrm>
            <a:off x="421020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Line 16"/>
          <p:cNvSpPr/>
          <p:nvPr/>
        </p:nvSpPr>
        <p:spPr>
          <a:xfrm>
            <a:off x="363744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3538440" y="4703760"/>
            <a:ext cx="226080" cy="22176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4097160" y="4710240"/>
            <a:ext cx="225720" cy="221400"/>
          </a:xfrm>
          <a:prstGeom prst="rect">
            <a:avLst/>
          </a:prstGeom>
          <a:ln>
            <a:noFill/>
          </a:ln>
        </p:spPr>
      </p:pic>
      <p:sp>
        <p:nvSpPr>
          <p:cNvPr id="254" name="Line 17"/>
          <p:cNvSpPr/>
          <p:nvPr/>
        </p:nvSpPr>
        <p:spPr>
          <a:xfrm flipV="1">
            <a:off x="2843640" y="2367360"/>
            <a:ext cx="360" cy="26928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" descr=""/>
          <p:cNvPicPr/>
          <p:nvPr/>
        </p:nvPicPr>
        <p:blipFill>
          <a:blip r:embed="rId3"/>
          <a:stretch/>
        </p:blipFill>
        <p:spPr>
          <a:xfrm>
            <a:off x="2949840" y="4708080"/>
            <a:ext cx="207360" cy="2034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4"/>
          <a:stretch/>
        </p:blipFill>
        <p:spPr>
          <a:xfrm>
            <a:off x="2416320" y="4708440"/>
            <a:ext cx="207360" cy="2034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5"/>
          <a:stretch/>
        </p:blipFill>
        <p:spPr>
          <a:xfrm>
            <a:off x="1853280" y="4708440"/>
            <a:ext cx="207360" cy="203400"/>
          </a:xfrm>
          <a:prstGeom prst="rect">
            <a:avLst/>
          </a:prstGeom>
          <a:ln>
            <a:noFill/>
          </a:ln>
        </p:spPr>
      </p:pic>
      <p:sp>
        <p:nvSpPr>
          <p:cNvPr id="258" name="Line 18"/>
          <p:cNvSpPr/>
          <p:nvPr/>
        </p:nvSpPr>
        <p:spPr>
          <a:xfrm>
            <a:off x="4212360" y="5001120"/>
            <a:ext cx="360" cy="403200"/>
          </a:xfrm>
          <a:prstGeom prst="line">
            <a:avLst/>
          </a:prstGeom>
          <a:ln w="36000">
            <a:solidFill>
              <a:srgbClr val="00cc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9" name="" descr=""/>
          <p:cNvPicPr/>
          <p:nvPr/>
        </p:nvPicPr>
        <p:blipFill>
          <a:blip r:embed="rId6"/>
          <a:stretch/>
        </p:blipFill>
        <p:spPr>
          <a:xfrm>
            <a:off x="4097160" y="6114240"/>
            <a:ext cx="225720" cy="221400"/>
          </a:xfrm>
          <a:prstGeom prst="rect">
            <a:avLst/>
          </a:prstGeom>
          <a:ln>
            <a:noFill/>
          </a:ln>
        </p:spPr>
      </p:pic>
      <p:sp>
        <p:nvSpPr>
          <p:cNvPr id="260" name="Line 19"/>
          <p:cNvSpPr/>
          <p:nvPr/>
        </p:nvSpPr>
        <p:spPr>
          <a:xfrm>
            <a:off x="826524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20"/>
          <p:cNvSpPr/>
          <p:nvPr/>
        </p:nvSpPr>
        <p:spPr>
          <a:xfrm>
            <a:off x="881928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21"/>
          <p:cNvSpPr/>
          <p:nvPr/>
        </p:nvSpPr>
        <p:spPr>
          <a:xfrm>
            <a:off x="5101200" y="3972960"/>
            <a:ext cx="37310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22"/>
          <p:cNvSpPr/>
          <p:nvPr/>
        </p:nvSpPr>
        <p:spPr>
          <a:xfrm>
            <a:off x="8035200" y="33022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" descr=""/>
          <p:cNvPicPr/>
          <p:nvPr/>
        </p:nvPicPr>
        <p:blipFill>
          <a:blip r:embed="rId7"/>
          <a:stretch/>
        </p:blipFill>
        <p:spPr>
          <a:xfrm>
            <a:off x="8713800" y="4677480"/>
            <a:ext cx="207000" cy="20304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8"/>
          <a:stretch/>
        </p:blipFill>
        <p:spPr>
          <a:xfrm>
            <a:off x="7615800" y="4677120"/>
            <a:ext cx="207720" cy="20376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9"/>
          <a:stretch/>
        </p:blipFill>
        <p:spPr>
          <a:xfrm>
            <a:off x="7090560" y="467028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10"/>
          <a:stretch/>
        </p:blipFill>
        <p:spPr>
          <a:xfrm>
            <a:off x="8159760" y="4677120"/>
            <a:ext cx="207360" cy="203760"/>
          </a:xfrm>
          <a:prstGeom prst="rect">
            <a:avLst/>
          </a:prstGeom>
          <a:ln>
            <a:noFill/>
          </a:ln>
        </p:spPr>
      </p:pic>
      <p:sp>
        <p:nvSpPr>
          <p:cNvPr id="268" name="Line 23"/>
          <p:cNvSpPr/>
          <p:nvPr/>
        </p:nvSpPr>
        <p:spPr>
          <a:xfrm>
            <a:off x="771984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24"/>
          <p:cNvSpPr/>
          <p:nvPr/>
        </p:nvSpPr>
        <p:spPr>
          <a:xfrm>
            <a:off x="719892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5"/>
          <p:cNvSpPr/>
          <p:nvPr/>
        </p:nvSpPr>
        <p:spPr>
          <a:xfrm rot="5400000">
            <a:off x="6520680" y="3462480"/>
            <a:ext cx="403200" cy="3363120"/>
          </a:xfrm>
          <a:custGeom>
            <a:avLst/>
            <a:gdLst/>
            <a:ahLst/>
            <a:rect l="l" t="t" r="r" b="b"/>
            <a:pathLst>
              <a:path w="1123" h="9345">
                <a:moveTo>
                  <a:pt x="0" y="0"/>
                </a:moveTo>
                <a:cubicBezTo>
                  <a:pt x="280" y="0"/>
                  <a:pt x="561" y="389"/>
                  <a:pt x="561" y="778"/>
                </a:cubicBezTo>
                <a:lnTo>
                  <a:pt x="561" y="3893"/>
                </a:lnTo>
                <a:cubicBezTo>
                  <a:pt x="561" y="4282"/>
                  <a:pt x="841" y="4672"/>
                  <a:pt x="1122" y="4672"/>
                </a:cubicBezTo>
                <a:cubicBezTo>
                  <a:pt x="841" y="4672"/>
                  <a:pt x="561" y="5061"/>
                  <a:pt x="561" y="5450"/>
                </a:cubicBezTo>
                <a:lnTo>
                  <a:pt x="561" y="8565"/>
                </a:lnTo>
                <a:cubicBezTo>
                  <a:pt x="561" y="8954"/>
                  <a:pt x="280" y="9344"/>
                  <a:pt x="0" y="9344"/>
                </a:cubicBezTo>
              </a:path>
            </a:pathLst>
          </a:custGeom>
          <a:noFill/>
          <a:ln w="38160">
            <a:solidFill>
              <a:srgbClr val="3333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26"/>
          <p:cNvSpPr/>
          <p:nvPr/>
        </p:nvSpPr>
        <p:spPr>
          <a:xfrm>
            <a:off x="667872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27"/>
          <p:cNvSpPr/>
          <p:nvPr/>
        </p:nvSpPr>
        <p:spPr>
          <a:xfrm>
            <a:off x="615852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28"/>
          <p:cNvSpPr/>
          <p:nvPr/>
        </p:nvSpPr>
        <p:spPr>
          <a:xfrm>
            <a:off x="563796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Line 29"/>
          <p:cNvSpPr/>
          <p:nvPr/>
        </p:nvSpPr>
        <p:spPr>
          <a:xfrm>
            <a:off x="511740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" descr=""/>
          <p:cNvPicPr/>
          <p:nvPr/>
        </p:nvPicPr>
        <p:blipFill>
          <a:blip r:embed="rId11"/>
          <a:stretch/>
        </p:blipFill>
        <p:spPr>
          <a:xfrm>
            <a:off x="6567480" y="467064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12"/>
          <a:stretch/>
        </p:blipFill>
        <p:spPr>
          <a:xfrm>
            <a:off x="6049440" y="467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3"/>
          <a:stretch/>
        </p:blipFill>
        <p:spPr>
          <a:xfrm>
            <a:off x="5524920" y="4671000"/>
            <a:ext cx="221760" cy="21744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4"/>
          <a:stretch/>
        </p:blipFill>
        <p:spPr>
          <a:xfrm>
            <a:off x="5001480" y="467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15"/>
          <a:stretch/>
        </p:blipFill>
        <p:spPr>
          <a:xfrm>
            <a:off x="7615800" y="6117480"/>
            <a:ext cx="207720" cy="20376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16"/>
          <a:stretch/>
        </p:blipFill>
        <p:spPr>
          <a:xfrm>
            <a:off x="7090560" y="611064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17"/>
          <a:stretch/>
        </p:blipFill>
        <p:spPr>
          <a:xfrm>
            <a:off x="8159760" y="6117480"/>
            <a:ext cx="207360" cy="20376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18"/>
          <a:stretch/>
        </p:blipFill>
        <p:spPr>
          <a:xfrm>
            <a:off x="6567480" y="611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19"/>
          <a:stretch/>
        </p:blipFill>
        <p:spPr>
          <a:xfrm>
            <a:off x="6049440" y="611136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20"/>
          <a:stretch/>
        </p:blipFill>
        <p:spPr>
          <a:xfrm>
            <a:off x="5524920" y="6111360"/>
            <a:ext cx="221760" cy="21744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1"/>
          <a:stretch/>
        </p:blipFill>
        <p:spPr>
          <a:xfrm>
            <a:off x="5001480" y="6111360"/>
            <a:ext cx="222120" cy="217440"/>
          </a:xfrm>
          <a:prstGeom prst="rect">
            <a:avLst/>
          </a:prstGeom>
          <a:ln>
            <a:noFill/>
          </a:ln>
        </p:spPr>
      </p:pic>
      <p:sp>
        <p:nvSpPr>
          <p:cNvPr id="286" name="CustomShape 30"/>
          <p:cNvSpPr/>
          <p:nvPr/>
        </p:nvSpPr>
        <p:spPr>
          <a:xfrm>
            <a:off x="6242760" y="54381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1"/>
          <p:cNvSpPr/>
          <p:nvPr/>
        </p:nvSpPr>
        <p:spPr>
          <a:xfrm>
            <a:off x="3079080" y="5438160"/>
            <a:ext cx="17355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32"/>
          <p:cNvSpPr/>
          <p:nvPr/>
        </p:nvSpPr>
        <p:spPr>
          <a:xfrm>
            <a:off x="7526520" y="29343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33"/>
          <p:cNvSpPr/>
          <p:nvPr/>
        </p:nvSpPr>
        <p:spPr>
          <a:xfrm>
            <a:off x="2391120" y="19713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 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4"/>
          <p:cNvSpPr/>
          <p:nvPr/>
        </p:nvSpPr>
        <p:spPr>
          <a:xfrm>
            <a:off x="4497480" y="6014520"/>
            <a:ext cx="591480" cy="3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35"/>
          <p:cNvSpPr/>
          <p:nvPr/>
        </p:nvSpPr>
        <p:spPr>
          <a:xfrm>
            <a:off x="487800" y="6521400"/>
            <a:ext cx="940608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number of host species and countries between sister species and outgroups in each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Causality: Results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04000" y="1769040"/>
            <a:ext cx="907128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from which asexual sister species diverged already had a large niche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rcRect l="0" t="0" r="0" b="2880"/>
          <a:stretch/>
        </p:blipFill>
        <p:spPr>
          <a:xfrm>
            <a:off x="1172520" y="2796840"/>
            <a:ext cx="7772400" cy="473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72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summary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4360" y="1769400"/>
            <a:ext cx="5877000" cy="50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have wider niches: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host species than sexuals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Sampled in more countries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Their geographical distributions can expand more towards poles.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arise from already widely distributed sexual species.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rcRect l="0" t="0" r="52803" b="0"/>
          <a:stretch/>
        </p:blipFill>
        <p:spPr>
          <a:xfrm>
            <a:off x="6421680" y="2929320"/>
            <a:ext cx="2848320" cy="320508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>
            <a:off x="6741360" y="4748040"/>
            <a:ext cx="2529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4"/>
          <p:cNvSpPr/>
          <p:nvPr/>
        </p:nvSpPr>
        <p:spPr>
          <a:xfrm>
            <a:off x="7257240" y="3224880"/>
            <a:ext cx="682200" cy="80892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5"/>
          <p:cNvSpPr/>
          <p:nvPr/>
        </p:nvSpPr>
        <p:spPr>
          <a:xfrm>
            <a:off x="7256880" y="3513960"/>
            <a:ext cx="682200" cy="51984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6"/>
          <p:cNvSpPr/>
          <p:nvPr/>
        </p:nvSpPr>
        <p:spPr>
          <a:xfrm flipV="1">
            <a:off x="7833600" y="4772520"/>
            <a:ext cx="446400" cy="62820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7"/>
          <p:cNvSpPr/>
          <p:nvPr/>
        </p:nvSpPr>
        <p:spPr>
          <a:xfrm flipV="1">
            <a:off x="7833240" y="4772160"/>
            <a:ext cx="446760" cy="51984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8"/>
          <p:cNvSpPr/>
          <p:nvPr/>
        </p:nvSpPr>
        <p:spPr>
          <a:xfrm>
            <a:off x="9097560" y="5016240"/>
            <a:ext cx="104112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9"/>
          <p:cNvSpPr/>
          <p:nvPr/>
        </p:nvSpPr>
        <p:spPr>
          <a:xfrm flipV="1">
            <a:off x="8943480" y="5101560"/>
            <a:ext cx="198720" cy="190080"/>
          </a:xfrm>
          <a:prstGeom prst="ellipse">
            <a:avLst/>
          </a:prstGeom>
          <a:solidFill>
            <a:srgbClr val="ff0000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0"/>
          <p:cNvSpPr/>
          <p:nvPr/>
        </p:nvSpPr>
        <p:spPr>
          <a:xfrm flipV="1">
            <a:off x="8943480" y="5353560"/>
            <a:ext cx="198720" cy="19008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4000" y="1750680"/>
            <a:ext cx="9071280" cy="339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 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504000" y="28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Supplementary slides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1668960" y="2508840"/>
            <a:ext cx="1354680" cy="1090800"/>
          </a:xfrm>
          <a:prstGeom prst="rect">
            <a:avLst/>
          </a:prstGeom>
          <a:ln>
            <a:noFill/>
          </a:ln>
        </p:spPr>
      </p:pic>
      <p:sp>
        <p:nvSpPr>
          <p:cNvPr id="310" name="Line 2"/>
          <p:cNvSpPr/>
          <p:nvPr/>
        </p:nvSpPr>
        <p:spPr>
          <a:xfrm>
            <a:off x="4644000" y="2988000"/>
            <a:ext cx="23702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3"/>
          <p:cNvSpPr/>
          <p:nvPr/>
        </p:nvSpPr>
        <p:spPr>
          <a:xfrm>
            <a:off x="2304000" y="4284000"/>
            <a:ext cx="360" cy="126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1670760" y="5760000"/>
            <a:ext cx="1240920" cy="1240920"/>
          </a:xfrm>
          <a:prstGeom prst="rect">
            <a:avLst/>
          </a:prstGeom>
          <a:ln>
            <a:noFill/>
          </a:ln>
        </p:spPr>
      </p:pic>
      <p:sp>
        <p:nvSpPr>
          <p:cNvPr id="313" name="CustomShape 4"/>
          <p:cNvSpPr/>
          <p:nvPr/>
        </p:nvSpPr>
        <p:spPr>
          <a:xfrm>
            <a:off x="1620000" y="3924000"/>
            <a:ext cx="136764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3168000" y="2556000"/>
            <a:ext cx="1475640" cy="8766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 length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3"/>
          <a:stretch/>
        </p:blipFill>
        <p:spPr>
          <a:xfrm>
            <a:off x="7014240" y="2340000"/>
            <a:ext cx="1409400" cy="1409400"/>
          </a:xfrm>
          <a:prstGeom prst="rect">
            <a:avLst/>
          </a:prstGeom>
          <a:ln>
            <a:noFill/>
          </a:ln>
        </p:spPr>
      </p:pic>
      <p:sp>
        <p:nvSpPr>
          <p:cNvPr id="316" name="Line 6"/>
          <p:cNvSpPr/>
          <p:nvPr/>
        </p:nvSpPr>
        <p:spPr>
          <a:xfrm>
            <a:off x="3024000" y="6300000"/>
            <a:ext cx="46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7"/>
          <p:cNvSpPr/>
          <p:nvPr/>
        </p:nvSpPr>
        <p:spPr>
          <a:xfrm flipV="1">
            <a:off x="7699680" y="3977280"/>
            <a:ext cx="360" cy="234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270000" y="1630080"/>
            <a:ext cx="9808560" cy="588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04000" y="1769040"/>
            <a:ext cx="9071280" cy="43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general, few species reproduce asexually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Hypotheses predict asexual and sexual species to differ in host range and geographical distribution.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Never tested on a large scale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asexual species in certain clades of haplodiploid arthropods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flowchart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1102320" y="3744000"/>
            <a:ext cx="913320" cy="92484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756000" y="3384000"/>
            <a:ext cx="17395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NHM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Line 3"/>
          <p:cNvSpPr/>
          <p:nvPr/>
        </p:nvSpPr>
        <p:spPr>
          <a:xfrm flipH="1">
            <a:off x="1512000" y="5337000"/>
            <a:ext cx="2880" cy="747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832320" y="5980320"/>
            <a:ext cx="1363320" cy="1363320"/>
          </a:xfrm>
          <a:prstGeom prst="rect">
            <a:avLst/>
          </a:prstGeom>
          <a:ln>
            <a:noFill/>
          </a:ln>
        </p:spPr>
      </p:pic>
      <p:sp>
        <p:nvSpPr>
          <p:cNvPr id="325" name="CustomShape 4"/>
          <p:cNvSpPr/>
          <p:nvPr/>
        </p:nvSpPr>
        <p:spPr>
          <a:xfrm>
            <a:off x="883440" y="4716000"/>
            <a:ext cx="1339200" cy="6206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>
            <a:off x="2052000" y="6906960"/>
            <a:ext cx="133812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6"/>
          <p:cNvSpPr/>
          <p:nvPr/>
        </p:nvSpPr>
        <p:spPr>
          <a:xfrm>
            <a:off x="2052000" y="6399000"/>
            <a:ext cx="133920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Line 7"/>
          <p:cNvSpPr/>
          <p:nvPr/>
        </p:nvSpPr>
        <p:spPr>
          <a:xfrm flipV="1">
            <a:off x="4464000" y="4805640"/>
            <a:ext cx="360" cy="1800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8"/>
          <p:cNvSpPr/>
          <p:nvPr/>
        </p:nvSpPr>
        <p:spPr>
          <a:xfrm>
            <a:off x="3391560" y="6588000"/>
            <a:ext cx="10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3991680" y="36766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4"/>
          <a:stretch/>
        </p:blipFill>
        <p:spPr>
          <a:xfrm>
            <a:off x="7670880" y="3403800"/>
            <a:ext cx="1191240" cy="1191240"/>
          </a:xfrm>
          <a:prstGeom prst="rect">
            <a:avLst/>
          </a:prstGeom>
          <a:ln>
            <a:noFill/>
          </a:ln>
        </p:spPr>
      </p:pic>
      <p:sp>
        <p:nvSpPr>
          <p:cNvPr id="332" name="Line 9"/>
          <p:cNvSpPr/>
          <p:nvPr/>
        </p:nvSpPr>
        <p:spPr>
          <a:xfrm flipV="1">
            <a:off x="8280000" y="4814640"/>
            <a:ext cx="360" cy="22881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10"/>
          <p:cNvSpPr/>
          <p:nvPr/>
        </p:nvSpPr>
        <p:spPr>
          <a:xfrm>
            <a:off x="3390480" y="7102800"/>
            <a:ext cx="4907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11"/>
          <p:cNvSpPr/>
          <p:nvPr/>
        </p:nvSpPr>
        <p:spPr>
          <a:xfrm>
            <a:off x="5042880" y="3895920"/>
            <a:ext cx="25538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2"/>
          <p:cNvSpPr/>
          <p:nvPr/>
        </p:nvSpPr>
        <p:spPr>
          <a:xfrm>
            <a:off x="3854160" y="3021120"/>
            <a:ext cx="24375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Nominatim: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Extracting coordinates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13"/>
          <p:cNvSpPr/>
          <p:nvPr/>
        </p:nvSpPr>
        <p:spPr>
          <a:xfrm>
            <a:off x="7310520" y="3021480"/>
            <a:ext cx="2070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Stored for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14"/>
          <p:cNvSpPr/>
          <p:nvPr/>
        </p:nvSpPr>
        <p:spPr>
          <a:xfrm>
            <a:off x="505080" y="184500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genera with at least one known parthenogen were used.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3490560" y="3160440"/>
            <a:ext cx="4998600" cy="374760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72360" y="1542600"/>
            <a:ext cx="9936000" cy="156060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GLMM with permutation approach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Line 2"/>
          <p:cNvSpPr/>
          <p:nvPr/>
        </p:nvSpPr>
        <p:spPr>
          <a:xfrm>
            <a:off x="2756880" y="182052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3"/>
          <p:cNvSpPr/>
          <p:nvPr/>
        </p:nvSpPr>
        <p:spPr>
          <a:xfrm>
            <a:off x="2330640" y="2430720"/>
            <a:ext cx="360" cy="127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4"/>
          <p:cNvSpPr/>
          <p:nvPr/>
        </p:nvSpPr>
        <p:spPr>
          <a:xfrm>
            <a:off x="3208320" y="244620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Line 5"/>
          <p:cNvSpPr/>
          <p:nvPr/>
        </p:nvSpPr>
        <p:spPr>
          <a:xfrm>
            <a:off x="2313000" y="2446200"/>
            <a:ext cx="910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Line 6"/>
          <p:cNvSpPr/>
          <p:nvPr/>
        </p:nvSpPr>
        <p:spPr>
          <a:xfrm>
            <a:off x="291996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7"/>
          <p:cNvSpPr/>
          <p:nvPr/>
        </p:nvSpPr>
        <p:spPr>
          <a:xfrm>
            <a:off x="347652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Line 8"/>
          <p:cNvSpPr/>
          <p:nvPr/>
        </p:nvSpPr>
        <p:spPr>
          <a:xfrm>
            <a:off x="2910960" y="3071880"/>
            <a:ext cx="575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2221560" y="371664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2814840" y="372240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>
            <a:off x="3364920" y="372240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352" name="Line 9"/>
          <p:cNvSpPr/>
          <p:nvPr/>
        </p:nvSpPr>
        <p:spPr>
          <a:xfrm>
            <a:off x="2211840" y="3950640"/>
            <a:ext cx="137340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0"/>
          <p:cNvSpPr/>
          <p:nvPr/>
        </p:nvSpPr>
        <p:spPr>
          <a:xfrm>
            <a:off x="2450160" y="3917880"/>
            <a:ext cx="852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4"/>
          <a:stretch/>
        </p:blipFill>
        <p:spPr>
          <a:xfrm>
            <a:off x="2824200" y="452412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5"/>
          <a:stretch/>
        </p:blipFill>
        <p:spPr>
          <a:xfrm>
            <a:off x="3375720" y="452988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6"/>
          <a:stretch/>
        </p:blipFill>
        <p:spPr>
          <a:xfrm>
            <a:off x="2214000" y="452988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7"/>
          <a:stretch/>
        </p:blipFill>
        <p:spPr>
          <a:xfrm>
            <a:off x="3370680" y="430812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8"/>
          <a:stretch/>
        </p:blipFill>
        <p:spPr>
          <a:xfrm>
            <a:off x="2215800" y="431388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359" name="CustomShape 11"/>
          <p:cNvSpPr/>
          <p:nvPr/>
        </p:nvSpPr>
        <p:spPr>
          <a:xfrm>
            <a:off x="236520" y="3750840"/>
            <a:ext cx="1134360" cy="4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12"/>
          <p:cNvSpPr/>
          <p:nvPr/>
        </p:nvSpPr>
        <p:spPr>
          <a:xfrm>
            <a:off x="202320" y="4489920"/>
            <a:ext cx="1580400" cy="98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permutations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13"/>
          <p:cNvSpPr/>
          <p:nvPr/>
        </p:nvSpPr>
        <p:spPr>
          <a:xfrm>
            <a:off x="1716480" y="3666600"/>
            <a:ext cx="137880" cy="603000"/>
          </a:xfrm>
          <a:custGeom>
            <a:avLst/>
            <a:gdLst/>
            <a:ahLst/>
            <a:rect l="l" t="t" r="r" b="b"/>
            <a:pathLst>
              <a:path w="386" h="1677">
                <a:moveTo>
                  <a:pt x="385" y="0"/>
                </a:moveTo>
                <a:cubicBezTo>
                  <a:pt x="288" y="0"/>
                  <a:pt x="192" y="69"/>
                  <a:pt x="192" y="139"/>
                </a:cubicBezTo>
                <a:lnTo>
                  <a:pt x="192" y="712"/>
                </a:lnTo>
                <a:cubicBezTo>
                  <a:pt x="192" y="782"/>
                  <a:pt x="96" y="852"/>
                  <a:pt x="0" y="852"/>
                </a:cubicBezTo>
                <a:cubicBezTo>
                  <a:pt x="96" y="852"/>
                  <a:pt x="192" y="921"/>
                  <a:pt x="192" y="991"/>
                </a:cubicBezTo>
                <a:lnTo>
                  <a:pt x="192" y="1537"/>
                </a:lnTo>
                <a:cubicBezTo>
                  <a:pt x="192" y="1607"/>
                  <a:pt x="288" y="1676"/>
                  <a:pt x="385" y="1676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4"/>
          <p:cNvSpPr/>
          <p:nvPr/>
        </p:nvSpPr>
        <p:spPr>
          <a:xfrm>
            <a:off x="4037760" y="3570480"/>
            <a:ext cx="714960" cy="12114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15"/>
          <p:cNvSpPr/>
          <p:nvPr/>
        </p:nvSpPr>
        <p:spPr>
          <a:xfrm>
            <a:off x="3600000" y="456660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6"/>
          <p:cNvSpPr/>
          <p:nvPr/>
        </p:nvSpPr>
        <p:spPr>
          <a:xfrm>
            <a:off x="3600000" y="433764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7"/>
          <p:cNvSpPr/>
          <p:nvPr/>
        </p:nvSpPr>
        <p:spPr>
          <a:xfrm>
            <a:off x="3600000" y="375624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8"/>
          <p:cNvSpPr/>
          <p:nvPr/>
        </p:nvSpPr>
        <p:spPr>
          <a:xfrm>
            <a:off x="5245920" y="4317840"/>
            <a:ext cx="137880" cy="888480"/>
          </a:xfrm>
          <a:custGeom>
            <a:avLst/>
            <a:gdLst/>
            <a:ahLst/>
            <a:rect l="l" t="t" r="r" b="b"/>
            <a:pathLst>
              <a:path w="386" h="2471">
                <a:moveTo>
                  <a:pt x="0" y="0"/>
                </a:moveTo>
                <a:cubicBezTo>
                  <a:pt x="97" y="0"/>
                  <a:pt x="193" y="102"/>
                  <a:pt x="193" y="205"/>
                </a:cubicBezTo>
                <a:lnTo>
                  <a:pt x="193" y="1049"/>
                </a:lnTo>
                <a:cubicBezTo>
                  <a:pt x="193" y="1152"/>
                  <a:pt x="289" y="1254"/>
                  <a:pt x="385" y="1254"/>
                </a:cubicBezTo>
                <a:cubicBezTo>
                  <a:pt x="289" y="1254"/>
                  <a:pt x="193" y="1357"/>
                  <a:pt x="193" y="1460"/>
                </a:cubicBezTo>
                <a:lnTo>
                  <a:pt x="193" y="2264"/>
                </a:lnTo>
                <a:cubicBezTo>
                  <a:pt x="193" y="2367"/>
                  <a:pt x="97" y="2470"/>
                  <a:pt x="0" y="247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9"/>
          <p:cNvSpPr/>
          <p:nvPr/>
        </p:nvSpPr>
        <p:spPr>
          <a:xfrm>
            <a:off x="5359320" y="4669560"/>
            <a:ext cx="12960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0"/>
          <p:cNvSpPr/>
          <p:nvPr/>
        </p:nvSpPr>
        <p:spPr>
          <a:xfrm>
            <a:off x="1717200" y="4312800"/>
            <a:ext cx="137880" cy="928080"/>
          </a:xfrm>
          <a:custGeom>
            <a:avLst/>
            <a:gdLst/>
            <a:ahLst/>
            <a:rect l="l" t="t" r="r" b="b"/>
            <a:pathLst>
              <a:path w="386" h="2581">
                <a:moveTo>
                  <a:pt x="385" y="0"/>
                </a:moveTo>
                <a:cubicBezTo>
                  <a:pt x="288" y="0"/>
                  <a:pt x="192" y="107"/>
                  <a:pt x="192" y="215"/>
                </a:cubicBezTo>
                <a:lnTo>
                  <a:pt x="192" y="1095"/>
                </a:lnTo>
                <a:cubicBezTo>
                  <a:pt x="192" y="1203"/>
                  <a:pt x="96" y="1310"/>
                  <a:pt x="0" y="1310"/>
                </a:cubicBezTo>
                <a:cubicBezTo>
                  <a:pt x="96" y="1310"/>
                  <a:pt x="192" y="1418"/>
                  <a:pt x="192" y="1525"/>
                </a:cubicBezTo>
                <a:lnTo>
                  <a:pt x="192" y="2365"/>
                </a:lnTo>
                <a:cubicBezTo>
                  <a:pt x="192" y="2472"/>
                  <a:pt x="288" y="2580"/>
                  <a:pt x="385" y="258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" descr=""/>
          <p:cNvPicPr/>
          <p:nvPr/>
        </p:nvPicPr>
        <p:blipFill>
          <a:blip r:embed="rId9"/>
          <a:stretch/>
        </p:blipFill>
        <p:spPr>
          <a:xfrm>
            <a:off x="6589440" y="2526120"/>
            <a:ext cx="3479040" cy="3531600"/>
          </a:xfrm>
          <a:prstGeom prst="rect">
            <a:avLst/>
          </a:prstGeom>
          <a:ln>
            <a:noFill/>
          </a:ln>
        </p:spPr>
      </p:pic>
      <p:sp>
        <p:nvSpPr>
          <p:cNvPr id="370" name="CustomShape 21"/>
          <p:cNvSpPr/>
          <p:nvPr/>
        </p:nvSpPr>
        <p:spPr>
          <a:xfrm>
            <a:off x="5179680" y="3481920"/>
            <a:ext cx="123336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22"/>
          <p:cNvSpPr/>
          <p:nvPr/>
        </p:nvSpPr>
        <p:spPr>
          <a:xfrm>
            <a:off x="1892520" y="4728600"/>
            <a:ext cx="20808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[...]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10,000 simulations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3"/>
          <p:cNvSpPr/>
          <p:nvPr/>
        </p:nvSpPr>
        <p:spPr>
          <a:xfrm>
            <a:off x="4752360" y="456696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24"/>
          <p:cNvSpPr/>
          <p:nvPr/>
        </p:nvSpPr>
        <p:spPr>
          <a:xfrm>
            <a:off x="4752360" y="433800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25"/>
          <p:cNvSpPr/>
          <p:nvPr/>
        </p:nvSpPr>
        <p:spPr>
          <a:xfrm>
            <a:off x="4752360" y="3756600"/>
            <a:ext cx="444960" cy="124200"/>
          </a:xfrm>
          <a:custGeom>
            <a:avLst/>
            <a:gdLst/>
            <a:ah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26"/>
          <p:cNvSpPr/>
          <p:nvPr/>
        </p:nvSpPr>
        <p:spPr>
          <a:xfrm>
            <a:off x="504000" y="2217240"/>
            <a:ext cx="208080" cy="18936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27"/>
          <p:cNvSpPr/>
          <p:nvPr/>
        </p:nvSpPr>
        <p:spPr>
          <a:xfrm>
            <a:off x="514080" y="2513880"/>
            <a:ext cx="223200" cy="20340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7" name="" descr=""/>
          <p:cNvPicPr/>
          <p:nvPr/>
        </p:nvPicPr>
        <p:blipFill>
          <a:blip r:embed="rId12"/>
          <a:stretch/>
        </p:blipFill>
        <p:spPr>
          <a:xfrm>
            <a:off x="2819880" y="431388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378" name="TextShape 28"/>
          <p:cNvSpPr txBox="1"/>
          <p:nvPr/>
        </p:nvSpPr>
        <p:spPr>
          <a:xfrm>
            <a:off x="648000" y="208800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TextShape 29"/>
          <p:cNvSpPr txBox="1"/>
          <p:nvPr/>
        </p:nvSpPr>
        <p:spPr>
          <a:xfrm>
            <a:off x="648000" y="244800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504000" y="1769040"/>
            <a:ext cx="460476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with unknown reproductive mode considered 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variables strongly correlate with number of publications (ref)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5109120" y="2772720"/>
            <a:ext cx="4887720" cy="416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35280" y="3843360"/>
            <a:ext cx="5708160" cy="366696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504000" y="1769040"/>
            <a:ext cx="961920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Removing species with low number of publications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 off: bias vs power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6" name="" descr=""/>
          <p:cNvPicPr/>
          <p:nvPr/>
        </p:nvPicPr>
        <p:blipFill>
          <a:blip r:embed="rId2"/>
          <a:srcRect l="0" t="8228" r="6311" b="0"/>
          <a:stretch/>
        </p:blipFill>
        <p:spPr>
          <a:xfrm>
            <a:off x="5795640" y="3989160"/>
            <a:ext cx="4294080" cy="358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Haplodiploid arthropods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697040"/>
            <a:ext cx="7563600" cy="43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Occurs in many insect species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Offspring can develop without egg fertilization (parthenogenetically)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5348160" y="4035240"/>
            <a:ext cx="2719440" cy="339372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4"/>
          <p:cNvSpPr/>
          <p:nvPr/>
        </p:nvSpPr>
        <p:spPr>
          <a:xfrm>
            <a:off x="533160" y="4035240"/>
            <a:ext cx="4458600" cy="339372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1029240" y="4497480"/>
            <a:ext cx="46656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Line 6"/>
          <p:cNvSpPr/>
          <p:nvPr/>
        </p:nvSpPr>
        <p:spPr>
          <a:xfrm flipV="1">
            <a:off x="1262520" y="49640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Line 7"/>
          <p:cNvSpPr/>
          <p:nvPr/>
        </p:nvSpPr>
        <p:spPr>
          <a:xfrm>
            <a:off x="1103400" y="5123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8"/>
          <p:cNvSpPr/>
          <p:nvPr/>
        </p:nvSpPr>
        <p:spPr>
          <a:xfrm>
            <a:off x="809280" y="6410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9"/>
          <p:cNvSpPr/>
          <p:nvPr/>
        </p:nvSpPr>
        <p:spPr>
          <a:xfrm flipV="1">
            <a:off x="841320" y="637812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10"/>
          <p:cNvSpPr/>
          <p:nvPr/>
        </p:nvSpPr>
        <p:spPr>
          <a:xfrm flipH="1" flipV="1">
            <a:off x="853920" y="642276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1"/>
          <p:cNvSpPr/>
          <p:nvPr/>
        </p:nvSpPr>
        <p:spPr>
          <a:xfrm>
            <a:off x="999360" y="6603840"/>
            <a:ext cx="46620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12"/>
          <p:cNvSpPr/>
          <p:nvPr/>
        </p:nvSpPr>
        <p:spPr>
          <a:xfrm>
            <a:off x="1256760" y="549252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Line 13"/>
          <p:cNvSpPr/>
          <p:nvPr/>
        </p:nvSpPr>
        <p:spPr>
          <a:xfrm>
            <a:off x="2615040" y="433368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14"/>
          <p:cNvSpPr/>
          <p:nvPr/>
        </p:nvSpPr>
        <p:spPr>
          <a:xfrm flipV="1">
            <a:off x="2647080" y="43016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15"/>
          <p:cNvSpPr/>
          <p:nvPr/>
        </p:nvSpPr>
        <p:spPr>
          <a:xfrm flipH="1" flipV="1">
            <a:off x="2659680" y="434628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6"/>
          <p:cNvSpPr/>
          <p:nvPr/>
        </p:nvSpPr>
        <p:spPr>
          <a:xfrm>
            <a:off x="2804760" y="4527360"/>
            <a:ext cx="46656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7"/>
          <p:cNvSpPr/>
          <p:nvPr/>
        </p:nvSpPr>
        <p:spPr>
          <a:xfrm>
            <a:off x="3888360" y="4527360"/>
            <a:ext cx="46620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18"/>
          <p:cNvSpPr/>
          <p:nvPr/>
        </p:nvSpPr>
        <p:spPr>
          <a:xfrm flipV="1">
            <a:off x="4121640" y="4994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19"/>
          <p:cNvSpPr/>
          <p:nvPr/>
        </p:nvSpPr>
        <p:spPr>
          <a:xfrm>
            <a:off x="3962160" y="515340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0"/>
          <p:cNvSpPr/>
          <p:nvPr/>
        </p:nvSpPr>
        <p:spPr>
          <a:xfrm>
            <a:off x="3426120" y="4630320"/>
            <a:ext cx="5446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Line 21"/>
          <p:cNvSpPr/>
          <p:nvPr/>
        </p:nvSpPr>
        <p:spPr>
          <a:xfrm>
            <a:off x="3603960" y="548496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2"/>
          <p:cNvSpPr/>
          <p:nvPr/>
        </p:nvSpPr>
        <p:spPr>
          <a:xfrm>
            <a:off x="3376800" y="6543720"/>
            <a:ext cx="46620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23"/>
          <p:cNvSpPr/>
          <p:nvPr/>
        </p:nvSpPr>
        <p:spPr>
          <a:xfrm flipV="1">
            <a:off x="361008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24"/>
          <p:cNvSpPr/>
          <p:nvPr/>
        </p:nvSpPr>
        <p:spPr>
          <a:xfrm>
            <a:off x="345060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5"/>
          <p:cNvSpPr/>
          <p:nvPr/>
        </p:nvSpPr>
        <p:spPr>
          <a:xfrm>
            <a:off x="6446160" y="4481280"/>
            <a:ext cx="46656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26"/>
          <p:cNvSpPr/>
          <p:nvPr/>
        </p:nvSpPr>
        <p:spPr>
          <a:xfrm flipV="1">
            <a:off x="6679440" y="494820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27"/>
          <p:cNvSpPr/>
          <p:nvPr/>
        </p:nvSpPr>
        <p:spPr>
          <a:xfrm>
            <a:off x="6520320" y="510732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28"/>
          <p:cNvSpPr/>
          <p:nvPr/>
        </p:nvSpPr>
        <p:spPr>
          <a:xfrm>
            <a:off x="6673320" y="547668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9"/>
          <p:cNvSpPr/>
          <p:nvPr/>
        </p:nvSpPr>
        <p:spPr>
          <a:xfrm>
            <a:off x="6446160" y="6543720"/>
            <a:ext cx="46656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30"/>
          <p:cNvSpPr/>
          <p:nvPr/>
        </p:nvSpPr>
        <p:spPr>
          <a:xfrm flipV="1">
            <a:off x="667944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31"/>
          <p:cNvSpPr/>
          <p:nvPr/>
        </p:nvSpPr>
        <p:spPr>
          <a:xfrm>
            <a:off x="652032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194120" y="4578120"/>
            <a:ext cx="136080" cy="31860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rcRect l="0" t="0" r="48666" b="0"/>
          <a:stretch/>
        </p:blipFill>
        <p:spPr>
          <a:xfrm>
            <a:off x="1163880" y="6684840"/>
            <a:ext cx="69480" cy="31860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3541320" y="6624720"/>
            <a:ext cx="136080" cy="3186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4"/>
          <a:srcRect l="46248" t="0" r="0" b="0"/>
          <a:stretch/>
        </p:blipFill>
        <p:spPr>
          <a:xfrm>
            <a:off x="4026240" y="4608360"/>
            <a:ext cx="72720" cy="31860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5"/>
          <a:srcRect l="0" t="0" r="50639" b="0"/>
          <a:stretch/>
        </p:blipFill>
        <p:spPr>
          <a:xfrm>
            <a:off x="2969640" y="4608360"/>
            <a:ext cx="66600" cy="31860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6"/>
          <a:stretch/>
        </p:blipFill>
        <p:spPr>
          <a:xfrm>
            <a:off x="6610680" y="4548240"/>
            <a:ext cx="136440" cy="3186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7"/>
          <a:stretch/>
        </p:blipFill>
        <p:spPr>
          <a:xfrm>
            <a:off x="6610680" y="6624720"/>
            <a:ext cx="136440" cy="31860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8"/>
          <a:srcRect l="48888" t="0" r="0" b="0"/>
          <a:stretch/>
        </p:blipFill>
        <p:spPr>
          <a:xfrm>
            <a:off x="4119840" y="4608360"/>
            <a:ext cx="69480" cy="318600"/>
          </a:xfrm>
          <a:prstGeom prst="rect">
            <a:avLst/>
          </a:prstGeom>
          <a:ln>
            <a:noFill/>
          </a:ln>
        </p:spPr>
      </p:pic>
      <p:sp>
        <p:nvSpPr>
          <p:cNvPr id="116" name="CustomShape 32"/>
          <p:cNvSpPr/>
          <p:nvPr/>
        </p:nvSpPr>
        <p:spPr>
          <a:xfrm>
            <a:off x="578160" y="4093560"/>
            <a:ext cx="939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3"/>
          <p:cNvSpPr/>
          <p:nvPr/>
        </p:nvSpPr>
        <p:spPr>
          <a:xfrm>
            <a:off x="5393160" y="4093560"/>
            <a:ext cx="1059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9"/>
          <a:srcRect l="5384" t="0" r="3775" b="0"/>
          <a:stretch/>
        </p:blipFill>
        <p:spPr>
          <a:xfrm>
            <a:off x="8239320" y="6284520"/>
            <a:ext cx="1809000" cy="12625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10"/>
          <a:srcRect l="6793" t="0" r="4662" b="0"/>
          <a:stretch/>
        </p:blipFill>
        <p:spPr>
          <a:xfrm>
            <a:off x="8272440" y="3457440"/>
            <a:ext cx="1513080" cy="12769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11"/>
          <a:stretch/>
        </p:blipFill>
        <p:spPr>
          <a:xfrm>
            <a:off x="8151480" y="999360"/>
            <a:ext cx="1811880" cy="15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study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214380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Gather data on different ecological variables for species in Chalcidoidea.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those variables between parthenogenetic and sexual species.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Chalcidoidea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52000" y="1589040"/>
            <a:ext cx="9784440" cy="43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(240) parthenogenetic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Well studied, many species relevant for biocontrol.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Great database available!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1750680" y="3274560"/>
            <a:ext cx="6578280" cy="429624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4644720" y="5441040"/>
            <a:ext cx="3687480" cy="31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Records for ~31'000 species of Chalcidoidea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species and distribution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20920" y="723960"/>
            <a:ext cx="4431960" cy="65908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Gathered by hand in literature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Few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sex vs asex between the most closely related  species.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200920" y="724320"/>
            <a:ext cx="4431960" cy="65908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data from the same database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asex vs sex in each genera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Line 3"/>
          <p:cNvSpPr/>
          <p:nvPr/>
        </p:nvSpPr>
        <p:spPr>
          <a:xfrm>
            <a:off x="121896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4"/>
          <p:cNvSpPr/>
          <p:nvPr/>
        </p:nvSpPr>
        <p:spPr>
          <a:xfrm>
            <a:off x="184032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5"/>
          <p:cNvSpPr/>
          <p:nvPr/>
        </p:nvSpPr>
        <p:spPr>
          <a:xfrm>
            <a:off x="1208880" y="58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6"/>
          <p:cNvSpPr/>
          <p:nvPr/>
        </p:nvSpPr>
        <p:spPr>
          <a:xfrm>
            <a:off x="1540080" y="50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7"/>
          <p:cNvSpPr/>
          <p:nvPr/>
        </p:nvSpPr>
        <p:spPr>
          <a:xfrm>
            <a:off x="2161080" y="5095800"/>
            <a:ext cx="360" cy="1503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Line 8"/>
          <p:cNvSpPr/>
          <p:nvPr/>
        </p:nvSpPr>
        <p:spPr>
          <a:xfrm>
            <a:off x="1529640" y="509580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9"/>
          <p:cNvSpPr/>
          <p:nvPr/>
        </p:nvSpPr>
        <p:spPr>
          <a:xfrm>
            <a:off x="1882440" y="43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Line 10"/>
          <p:cNvSpPr/>
          <p:nvPr/>
        </p:nvSpPr>
        <p:spPr>
          <a:xfrm>
            <a:off x="3255840" y="43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Line 11"/>
          <p:cNvSpPr/>
          <p:nvPr/>
        </p:nvSpPr>
        <p:spPr>
          <a:xfrm flipV="1">
            <a:off x="1870200" y="4344120"/>
            <a:ext cx="139716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Line 12"/>
          <p:cNvSpPr/>
          <p:nvPr/>
        </p:nvSpPr>
        <p:spPr>
          <a:xfrm>
            <a:off x="2777040" y="5095800"/>
            <a:ext cx="360" cy="1501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Line 13"/>
          <p:cNvSpPr/>
          <p:nvPr/>
        </p:nvSpPr>
        <p:spPr>
          <a:xfrm>
            <a:off x="3759480" y="50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Line 14"/>
          <p:cNvSpPr/>
          <p:nvPr/>
        </p:nvSpPr>
        <p:spPr>
          <a:xfrm>
            <a:off x="2760480" y="5095800"/>
            <a:ext cx="101592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15"/>
          <p:cNvSpPr/>
          <p:nvPr/>
        </p:nvSpPr>
        <p:spPr>
          <a:xfrm>
            <a:off x="343764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16"/>
          <p:cNvSpPr/>
          <p:nvPr/>
        </p:nvSpPr>
        <p:spPr>
          <a:xfrm>
            <a:off x="405900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17"/>
          <p:cNvSpPr/>
          <p:nvPr/>
        </p:nvSpPr>
        <p:spPr>
          <a:xfrm>
            <a:off x="3427560" y="58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2048040" y="6637680"/>
            <a:ext cx="231840" cy="22752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3318840" y="6622560"/>
            <a:ext cx="249120" cy="24372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1727640" y="6637320"/>
            <a:ext cx="232560" cy="22824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4"/>
          <a:stretch/>
        </p:blipFill>
        <p:spPr>
          <a:xfrm>
            <a:off x="2653560" y="6629400"/>
            <a:ext cx="249120" cy="2440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5"/>
          <a:stretch/>
        </p:blipFill>
        <p:spPr>
          <a:xfrm>
            <a:off x="3934440" y="6629400"/>
            <a:ext cx="249120" cy="244080"/>
          </a:xfrm>
          <a:prstGeom prst="rect">
            <a:avLst/>
          </a:prstGeom>
          <a:ln>
            <a:noFill/>
          </a:ln>
        </p:spPr>
      </p:pic>
      <p:sp>
        <p:nvSpPr>
          <p:cNvPr id="149" name="Line 18"/>
          <p:cNvSpPr/>
          <p:nvPr/>
        </p:nvSpPr>
        <p:spPr>
          <a:xfrm>
            <a:off x="1093320" y="6891840"/>
            <a:ext cx="1186920" cy="324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19"/>
          <p:cNvSpPr/>
          <p:nvPr/>
        </p:nvSpPr>
        <p:spPr>
          <a:xfrm flipV="1">
            <a:off x="3318840" y="6903360"/>
            <a:ext cx="83736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0"/>
          <p:cNvSpPr/>
          <p:nvPr/>
        </p:nvSpPr>
        <p:spPr>
          <a:xfrm>
            <a:off x="1425600" y="6950520"/>
            <a:ext cx="776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1"/>
          <p:cNvSpPr/>
          <p:nvPr/>
        </p:nvSpPr>
        <p:spPr>
          <a:xfrm>
            <a:off x="3426480" y="6950520"/>
            <a:ext cx="7761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6"/>
          <a:stretch/>
        </p:blipFill>
        <p:spPr>
          <a:xfrm>
            <a:off x="1100520" y="6637320"/>
            <a:ext cx="232560" cy="228240"/>
          </a:xfrm>
          <a:prstGeom prst="rect">
            <a:avLst/>
          </a:prstGeom>
          <a:ln>
            <a:noFill/>
          </a:ln>
        </p:spPr>
      </p:pic>
      <p:sp>
        <p:nvSpPr>
          <p:cNvPr id="154" name="Line 22"/>
          <p:cNvSpPr/>
          <p:nvPr/>
        </p:nvSpPr>
        <p:spPr>
          <a:xfrm flipV="1">
            <a:off x="2553120" y="4047120"/>
            <a:ext cx="360" cy="297000"/>
          </a:xfrm>
          <a:prstGeom prst="line">
            <a:avLst/>
          </a:prstGeom>
          <a:ln cap="rnd" w="3600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3"/>
          <p:cNvSpPr/>
          <p:nvPr/>
        </p:nvSpPr>
        <p:spPr>
          <a:xfrm>
            <a:off x="7031880" y="6895800"/>
            <a:ext cx="138024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Line 24"/>
          <p:cNvSpPr/>
          <p:nvPr/>
        </p:nvSpPr>
        <p:spPr>
          <a:xfrm>
            <a:off x="6582600" y="5400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25"/>
          <p:cNvSpPr/>
          <p:nvPr/>
        </p:nvSpPr>
        <p:spPr>
          <a:xfrm>
            <a:off x="7150320" y="5400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26"/>
          <p:cNvSpPr/>
          <p:nvPr/>
        </p:nvSpPr>
        <p:spPr>
          <a:xfrm>
            <a:off x="5478120" y="5400000"/>
            <a:ext cx="1685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27"/>
          <p:cNvSpPr/>
          <p:nvPr/>
        </p:nvSpPr>
        <p:spPr>
          <a:xfrm>
            <a:off x="6284520" y="4712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28"/>
          <p:cNvSpPr/>
          <p:nvPr/>
        </p:nvSpPr>
        <p:spPr>
          <a:xfrm>
            <a:off x="7320960" y="40258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29"/>
          <p:cNvSpPr/>
          <p:nvPr/>
        </p:nvSpPr>
        <p:spPr>
          <a:xfrm>
            <a:off x="8437320" y="4712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30"/>
          <p:cNvSpPr/>
          <p:nvPr/>
        </p:nvSpPr>
        <p:spPr>
          <a:xfrm>
            <a:off x="6270120" y="4712760"/>
            <a:ext cx="2179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7"/>
          <a:stretch/>
        </p:blipFill>
        <p:spPr>
          <a:xfrm>
            <a:off x="7041960" y="6121440"/>
            <a:ext cx="212040" cy="2080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8"/>
          <a:stretch/>
        </p:blipFill>
        <p:spPr>
          <a:xfrm>
            <a:off x="7476120" y="6107760"/>
            <a:ext cx="227520" cy="22284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9"/>
          <a:stretch/>
        </p:blipFill>
        <p:spPr>
          <a:xfrm>
            <a:off x="5918040" y="6121080"/>
            <a:ext cx="212040" cy="20844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10"/>
          <a:stretch/>
        </p:blipFill>
        <p:spPr>
          <a:xfrm>
            <a:off x="5379480" y="6113520"/>
            <a:ext cx="227520" cy="22356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11"/>
          <a:stretch/>
        </p:blipFill>
        <p:spPr>
          <a:xfrm>
            <a:off x="6474600" y="6121080"/>
            <a:ext cx="212040" cy="208440"/>
          </a:xfrm>
          <a:prstGeom prst="rect">
            <a:avLst/>
          </a:prstGeom>
          <a:ln>
            <a:noFill/>
          </a:ln>
        </p:spPr>
      </p:pic>
      <p:sp>
        <p:nvSpPr>
          <p:cNvPr id="168" name="Line 31"/>
          <p:cNvSpPr/>
          <p:nvPr/>
        </p:nvSpPr>
        <p:spPr>
          <a:xfrm>
            <a:off x="6023880" y="5400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32"/>
          <p:cNvSpPr/>
          <p:nvPr/>
        </p:nvSpPr>
        <p:spPr>
          <a:xfrm>
            <a:off x="5490720" y="54003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33"/>
          <p:cNvSpPr/>
          <p:nvPr/>
        </p:nvSpPr>
        <p:spPr>
          <a:xfrm>
            <a:off x="8683920" y="53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34"/>
          <p:cNvSpPr/>
          <p:nvPr/>
        </p:nvSpPr>
        <p:spPr>
          <a:xfrm>
            <a:off x="9251640" y="53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35"/>
          <p:cNvSpPr/>
          <p:nvPr/>
        </p:nvSpPr>
        <p:spPr>
          <a:xfrm>
            <a:off x="7579440" y="5396760"/>
            <a:ext cx="16848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" descr=""/>
          <p:cNvPicPr/>
          <p:nvPr/>
        </p:nvPicPr>
        <p:blipFill>
          <a:blip r:embed="rId12"/>
          <a:stretch/>
        </p:blipFill>
        <p:spPr>
          <a:xfrm>
            <a:off x="8019720" y="6118560"/>
            <a:ext cx="211680" cy="20808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13"/>
          <a:stretch/>
        </p:blipFill>
        <p:spPr>
          <a:xfrm>
            <a:off x="9148680" y="6118200"/>
            <a:ext cx="212400" cy="2084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14"/>
          <a:stretch/>
        </p:blipFill>
        <p:spPr>
          <a:xfrm>
            <a:off x="7480440" y="6111000"/>
            <a:ext cx="227520" cy="2228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15"/>
          <a:stretch/>
        </p:blipFill>
        <p:spPr>
          <a:xfrm>
            <a:off x="8575920" y="6118200"/>
            <a:ext cx="212040" cy="208440"/>
          </a:xfrm>
          <a:prstGeom prst="rect">
            <a:avLst/>
          </a:prstGeom>
          <a:ln>
            <a:noFill/>
          </a:ln>
        </p:spPr>
      </p:pic>
      <p:sp>
        <p:nvSpPr>
          <p:cNvPr id="177" name="Line 36"/>
          <p:cNvSpPr/>
          <p:nvPr/>
        </p:nvSpPr>
        <p:spPr>
          <a:xfrm>
            <a:off x="8125200" y="539712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37"/>
          <p:cNvSpPr/>
          <p:nvPr/>
        </p:nvSpPr>
        <p:spPr>
          <a:xfrm>
            <a:off x="7591680" y="53974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8"/>
          <p:cNvSpPr/>
          <p:nvPr/>
        </p:nvSpPr>
        <p:spPr>
          <a:xfrm>
            <a:off x="8134200" y="6506640"/>
            <a:ext cx="984600" cy="10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Line 39"/>
          <p:cNvSpPr/>
          <p:nvPr/>
        </p:nvSpPr>
        <p:spPr>
          <a:xfrm flipV="1">
            <a:off x="5399280" y="6863400"/>
            <a:ext cx="4000320" cy="108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40"/>
          <p:cNvSpPr/>
          <p:nvPr/>
        </p:nvSpPr>
        <p:spPr>
          <a:xfrm flipV="1">
            <a:off x="7452000" y="6428880"/>
            <a:ext cx="1958760" cy="720"/>
          </a:xfrm>
          <a:prstGeom prst="line">
            <a:avLst/>
          </a:prstGeom>
          <a:ln w="36000">
            <a:solidFill>
              <a:srgbClr val="000000"/>
            </a:solidFill>
            <a:round/>
            <a:headEnd len="sm" type="oval" w="lg"/>
            <a:tailEnd len="sm" type="oval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rcRect l="0" t="0" r="0" b="64752"/>
          <a:stretch/>
        </p:blipFill>
        <p:spPr>
          <a:xfrm>
            <a:off x="270000" y="1630080"/>
            <a:ext cx="9808560" cy="207504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rcRect l="0" t="0" r="1558" b="0"/>
          <a:stretch/>
        </p:blipFill>
        <p:spPr>
          <a:xfrm>
            <a:off x="288720" y="4062600"/>
            <a:ext cx="9781200" cy="15606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overview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studied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96000" y="1769040"/>
            <a:ext cx="9477720" cy="564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tend to have more host species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Successful asexuals are often generalist.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host species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tend to occupy larger regions than sexuals 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countries/states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Geographical distribution in more detail using latitude.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4921200" y="4932360"/>
            <a:ext cx="4908240" cy="2606400"/>
          </a:xfrm>
          <a:prstGeom prst="rect">
            <a:avLst/>
          </a:prstGeom>
          <a:ln>
            <a:noFill/>
          </a:ln>
        </p:spPr>
      </p:pic>
      <p:sp>
        <p:nvSpPr>
          <p:cNvPr id="188" name="Line 3"/>
          <p:cNvSpPr/>
          <p:nvPr/>
        </p:nvSpPr>
        <p:spPr>
          <a:xfrm>
            <a:off x="5511240" y="6411240"/>
            <a:ext cx="42573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"/>
          <p:cNvSpPr/>
          <p:nvPr/>
        </p:nvSpPr>
        <p:spPr>
          <a:xfrm>
            <a:off x="5379480" y="5407920"/>
            <a:ext cx="827640" cy="422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5"/>
          <p:cNvSpPr/>
          <p:nvPr/>
        </p:nvSpPr>
        <p:spPr>
          <a:xfrm flipV="1">
            <a:off x="6831360" y="5404680"/>
            <a:ext cx="360" cy="417960"/>
          </a:xfrm>
          <a:prstGeom prst="line">
            <a:avLst/>
          </a:prstGeom>
          <a:ln w="38160">
            <a:solidFill>
              <a:srgbClr val="009933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6"/>
          <p:cNvSpPr/>
          <p:nvPr/>
        </p:nvSpPr>
        <p:spPr>
          <a:xfrm flipV="1">
            <a:off x="5826960" y="5830920"/>
            <a:ext cx="360" cy="591120"/>
          </a:xfrm>
          <a:prstGeom prst="line">
            <a:avLst/>
          </a:prstGeom>
          <a:ln w="3600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7"/>
          <p:cNvSpPr/>
          <p:nvPr/>
        </p:nvSpPr>
        <p:spPr>
          <a:xfrm flipV="1">
            <a:off x="6275880" y="5407920"/>
            <a:ext cx="360" cy="1003680"/>
          </a:xfrm>
          <a:prstGeom prst="line">
            <a:avLst/>
          </a:prstGeom>
          <a:ln w="360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8"/>
          <p:cNvSpPr/>
          <p:nvPr/>
        </p:nvSpPr>
        <p:spPr>
          <a:xfrm>
            <a:off x="5763600" y="5407920"/>
            <a:ext cx="106776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9"/>
          <p:cNvSpPr/>
          <p:nvPr/>
        </p:nvSpPr>
        <p:spPr>
          <a:xfrm>
            <a:off x="5748840" y="5830920"/>
            <a:ext cx="1082520" cy="360"/>
          </a:xfrm>
          <a:prstGeom prst="line">
            <a:avLst/>
          </a:prstGeom>
          <a:ln cap="rnd" w="10080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0"/>
          <p:cNvSpPr/>
          <p:nvPr/>
        </p:nvSpPr>
        <p:spPr>
          <a:xfrm>
            <a:off x="898920" y="5734440"/>
            <a:ext cx="169920" cy="1699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1"/>
          <p:cNvSpPr/>
          <p:nvPr/>
        </p:nvSpPr>
        <p:spPr>
          <a:xfrm>
            <a:off x="1052280" y="5617080"/>
            <a:ext cx="4304520" cy="19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distance from equator.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 distance from equator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Latitude range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12"/>
          <p:cNvSpPr/>
          <p:nvPr/>
        </p:nvSpPr>
        <p:spPr>
          <a:xfrm>
            <a:off x="898920" y="6046560"/>
            <a:ext cx="169920" cy="16992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3"/>
          <p:cNvSpPr/>
          <p:nvPr/>
        </p:nvSpPr>
        <p:spPr>
          <a:xfrm>
            <a:off x="898920" y="6382440"/>
            <a:ext cx="169920" cy="16992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817560" y="2046600"/>
            <a:ext cx="8889120" cy="19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generalized linear mixed models: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Manual: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 ~ mode + (1| genus / pair)</a:t>
            </a: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Automated: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 ~ mode + (1| genus)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-680040" y="3800160"/>
            <a:ext cx="18036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817920" y="4278600"/>
            <a:ext cx="8889120" cy="19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permutations approach to reduce poor distribution fitting bias.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2923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2009-04-16T11:32:32Z</dcterms:created>
  <dc:creator/>
  <dc:description/>
  <dc:language>en-GB</dc:language>
  <cp:lastModifiedBy/>
  <dcterms:modified xsi:type="dcterms:W3CDTF">2017-01-28T15:27:31Z</dcterms:modified>
  <cp:revision>242</cp:revision>
  <dc:subject/>
  <dc:title/>
</cp:coreProperties>
</file>